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59" r:id="rId5"/>
    <p:sldId id="258" r:id="rId6"/>
    <p:sldId id="269" r:id="rId7"/>
    <p:sldId id="261" r:id="rId8"/>
    <p:sldId id="262" r:id="rId9"/>
    <p:sldId id="270" r:id="rId10"/>
    <p:sldId id="263" r:id="rId11"/>
    <p:sldId id="271" r:id="rId12"/>
    <p:sldId id="267" r:id="rId13"/>
    <p:sldId id="264" r:id="rId14"/>
    <p:sldId id="272" r:id="rId15"/>
    <p:sldId id="265" r:id="rId16"/>
    <p:sldId id="273" r:id="rId17"/>
    <p:sldId id="266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0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9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2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2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5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5D8FD0-8E10-4406-AA32-2DE4D8B4526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B9A9AA-E304-4C19-AF9B-FBFC227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AE9C56-6E9A-4AB0-853B-667A860F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39" y="1509204"/>
            <a:ext cx="9144000" cy="2246050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Рекомендации по организации питания детей школьного возраста.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29729-EA26-4525-B8C4-579F6E11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порций для детей в зависимости от возраста (в граммах) (Приложение N 9 к СанПиН 2.3/2.4.3590-20, таблица 1)</a:t>
            </a:r>
            <a:endParaRPr lang="ru-RU" sz="2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B9F37BCE-5666-4FBC-ABD0-ED2D30349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92236"/>
              </p:ext>
            </p:extLst>
          </p:nvPr>
        </p:nvGraphicFramePr>
        <p:xfrm>
          <a:off x="1589103" y="1690688"/>
          <a:ext cx="8753381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0365">
                  <a:extLst>
                    <a:ext uri="{9D8B030D-6E8A-4147-A177-3AD203B41FA5}">
                      <a16:colId xmlns:a16="http://schemas.microsoft.com/office/drawing/2014/main" xmlns="" val="2921875643"/>
                    </a:ext>
                  </a:extLst>
                </a:gridCol>
                <a:gridCol w="2125253">
                  <a:extLst>
                    <a:ext uri="{9D8B030D-6E8A-4147-A177-3AD203B41FA5}">
                      <a16:colId xmlns:a16="http://schemas.microsoft.com/office/drawing/2014/main" xmlns="" val="814605617"/>
                    </a:ext>
                  </a:extLst>
                </a:gridCol>
                <a:gridCol w="1757763">
                  <a:extLst>
                    <a:ext uri="{9D8B030D-6E8A-4147-A177-3AD203B41FA5}">
                      <a16:colId xmlns:a16="http://schemas.microsoft.com/office/drawing/2014/main" xmlns="" val="3738851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Блюдо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Масса порций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00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3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68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Каша, или овощное, или яичное, или творожное, или мясное блюдо (допускается комбинация разных блюд завтрака, при этом выход каждого блюда может быть уменьшен при условии соблюдения общей массы блюд завтрака)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568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 (холодное блюдо) (салат, овощи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60-100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21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блюдо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32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Второе блюдо (мясное, рыбное, блюдо из мяса птицы)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4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941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Третье блюдо (компот, кисель, чай, напиток кофейный, какао-напиток, напиток из шиповника, сок)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75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10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1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3AF7762A-99AF-45D4-BD08-927785CD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251011"/>
            <a:ext cx="5468469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84F249D-36A8-4BC8-88B6-D82EDB3C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AA55012C-9B8C-420D-AAC5-EC59CF56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8" y="2568388"/>
            <a:ext cx="6057902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1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0597D-C845-4DB0-AEDE-3FF5C562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объемы блюд по приемам пищи (в граммах - не менее) (Приложение N 9 к СанПиН 2.3/2.4.3590-20, таблица 3)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6931066-1867-4ABA-9725-26703D42F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8013"/>
              </p:ext>
            </p:extLst>
          </p:nvPr>
        </p:nvGraphicFramePr>
        <p:xfrm>
          <a:off x="1491449" y="2201661"/>
          <a:ext cx="9286041" cy="3790766"/>
        </p:xfrm>
        <a:graphic>
          <a:graphicData uri="http://schemas.openxmlformats.org/drawingml/2006/table">
            <a:tbl>
              <a:tblPr/>
              <a:tblGrid>
                <a:gridCol w="3095347">
                  <a:extLst>
                    <a:ext uri="{9D8B030D-6E8A-4147-A177-3AD203B41FA5}">
                      <a16:colId xmlns:a16="http://schemas.microsoft.com/office/drawing/2014/main" xmlns="" val="3357310324"/>
                    </a:ext>
                  </a:extLst>
                </a:gridCol>
                <a:gridCol w="3095347">
                  <a:extLst>
                    <a:ext uri="{9D8B030D-6E8A-4147-A177-3AD203B41FA5}">
                      <a16:colId xmlns:a16="http://schemas.microsoft.com/office/drawing/2014/main" xmlns="" val="4290877771"/>
                    </a:ext>
                  </a:extLst>
                </a:gridCol>
                <a:gridCol w="3095347">
                  <a:extLst>
                    <a:ext uri="{9D8B030D-6E8A-4147-A177-3AD203B41FA5}">
                      <a16:colId xmlns:a16="http://schemas.microsoft.com/office/drawing/2014/main" xmlns="" val="1605442381"/>
                    </a:ext>
                  </a:extLst>
                </a:gridCol>
              </a:tblGrid>
              <a:tr h="541538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 до 12 лет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 и старше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0952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107483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256576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638754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52800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365027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fontAlgn="base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ужин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32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E24D8F-2B86-4E91-86F0-8239E6C1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A2AA48-6287-4B6A-AC4E-FB701572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продукты должны храниться в соответствии с условиями хранения и сроками годности.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Продукты, имеющие специфический запах (специи, сельдь), рекомендуется хранить отдельно от продуктов, воспринимающих запахи (масло сливочное, сыр, чай, сахар, соль).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обеспечения сохранности витаминов в блюдах овощи, предназначенные для приготовления салатов, рекомендуется варить в кожуре.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приготовлении блюд для детей рекомендуется пользоваться сборниками рецептур для детского питания.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Для того, чтобы пища хорошо усваивалась, она должна быть разнообразной, безопасной, правильно и вкусно приготовленной, - только такую пищу ребенок съедает с удовольствием, т.е. с аппетитом. Аппетит зависит и от режима питания.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81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1D97B9A-2A91-4786-BFB4-4E271AA82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F5B67649-79C6-4C48-99F7-C27D17FE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861420"/>
            <a:ext cx="6064623" cy="37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xmlns="" id="{B322C67B-7B38-4126-AB80-4E534BA84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582"/>
          <a:stretch/>
        </p:blipFill>
        <p:spPr bwMode="auto">
          <a:xfrm>
            <a:off x="6329082" y="240632"/>
            <a:ext cx="5535706" cy="39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3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5933E-FB96-4A4A-9CC2-EB44A4B4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373A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питания предусматривает определенные часы приема пищи и интервалы между ними, количественное и качественное распределение ее в течение дня.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4BED4-9172-49A5-94AC-32CBAB914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элементом правильной организации питания ребенка являются: режим приемов пищи в течение дня и правильное распределение продуктов. 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понимать, что пища переваривается в желудке ребенка в среднем в течение трех с половиной — четырех часов, поэтому интервалы между приемами пищи должны быть примерно равны этому времени. 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Возможна организация дополнительных приемов пищи — так называемые перекусы — второй завтрак (выдача фруктов, соков) и второй ужин (кисломолочный напиток). Часы приема пищи должны быть постоянными, отклонения от установленного времени не желательны и не должны превышать 15-30 мин. При запаздывании с принятием пищи налаженная работа пищеварительных желез расстраивается, выделение пищеварительного сока снижается и постепенно развивается анорексия (понижение аппетита).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Интервалы между основными приемами пищи (завтрак, обед и ужин) должны составлять не менее 3,5-4 часов; между основными и промежуточными приемами пищи (второй завтрак, полдник, второй ужин) - не менее 1,5 часов. Для приема пищи в режиме дня ребенка должно выделяться 20-30 минут.</a:t>
            </a:r>
          </a:p>
          <a:p>
            <a:pPr indent="431800" algn="just">
              <a:lnSpc>
                <a:spcPct val="109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Здоровое питание - одно из базовых условий формирования здоровья детей, их гармоничного роста и развития. Нездоровое пищевое поведение формирует риски избыточной массы тела, сахарного диабета, заболеваний органов пищеварения, эндокринной системы, системы кровообращения. (Подтверждением рисков служат регистрируемые показатели заболеваемости.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6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E579AC8-AC17-41D3-90F6-86A13225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A753AA3C-6EA3-46F6-A56D-6DDE0054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2" y="2454834"/>
            <a:ext cx="6177802" cy="41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99A0EF45-333B-4A61-BE8D-6F7255AD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73" y="257175"/>
            <a:ext cx="5474235" cy="36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7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B1F00-09CC-450C-8A3B-EF31F7F3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здорового питания, которые должны реализовываться каждый день: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442EE3-6F09-4F55-991B-BE6E8236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8"/>
            <a:ext cx="10515600" cy="4907455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 Обеспечение разнообразия меню (включение блюд, предусматривающих использование не менее 20 наименований продуктов в суточном меню, отсутствие повторов блюд в течение дня и двух смежных с ним календарных дней);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 Соответствие энергетической ценности энергозатратам, химического состава блюд – физиологическим потребностям организма в макро- и микронутриентах;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  Использование в меню блюд, рецептуры которых, предусматривают использование щадящих методов кулинарной обработки;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 Использование в меню пищевых продуктов со сниженным содержанием насыщенных жиров, простых сахаров, поваренной соли; а также продуктов, содержащих пищевые волокна; продукты, обогащенные витаминами, микроэлементами, </a:t>
            </a:r>
            <a:r>
              <a:rPr lang="ru-RU" sz="1800" u="none" strike="noStrik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бифидо</a:t>
            </a: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лакто- бактериями и биологически активными добавками;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  Оптимальный режим питания;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  Наличие необходимого оборудования и прочих условий для приготовления блюд меню, хранения пищевых продуктов;</a:t>
            </a:r>
          </a:p>
          <a:p>
            <a:pPr indent="0">
              <a:lnSpc>
                <a:spcPct val="109000"/>
              </a:lnSpc>
              <a:buNone/>
            </a:pPr>
            <a:r>
              <a:rPr lang="ru-RU" sz="18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  Отсутствие в меню продуктов в технологии изготовления которых использовались усилители вкуса, красители, запрещенные консерванты; продуктов, запрещенных к употреблению; а также продуктов с нарушениями условий хранения и истекшим сроком годности, продуктов без маркировочных ярлыков и (или) без сопроводительных документов, подтверждающих безопасность пищевых продуктов.</a:t>
            </a:r>
          </a:p>
          <a:p>
            <a:pPr marL="571500" indent="-342900">
              <a:lnSpc>
                <a:spcPct val="109000"/>
              </a:lnSpc>
              <a:buAutoNum type="arabicParenR"/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0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DDCA1-9A1D-4AE3-B47C-FC646392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88194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пищевой продукции, которая не допускается при организации питания детей в общеобразовательных организациях (Приложение N 6 к СанПиН 2.3/2.4.3590-20)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37CDFD-6260-432E-9A15-E7866C50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73192"/>
            <a:ext cx="10243686" cy="4575208"/>
          </a:xfrm>
        </p:spPr>
        <p:txBody>
          <a:bodyPr>
            <a:normAutofit fontScale="62500" lnSpcReduction="2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Пищевая продукция без маркировки и (или) с истекшими сроками годности и (или) признаками недоброкачественности.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Пищевая продукция, не соответствующая требованиям технических регламентов Таможенного союза.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Мясо сельскохозяйственных животных и птицы, рыба, не прошедшие ветеринарно-санитарную экспертизу.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Субпродукты, кроме говяжьих печени, языка, сердца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Непотрошеная птица.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Мясо диких животных.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Яйца и мясо водоплавающих птиц.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Яйца с загрязненной и (или) поврежденной скорлупой, а также яйца из хозяйств, неблагополучных по сальмонеллезам.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Консервы с нарушением герметичности банок,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бомбажные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хлопуши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банки с ржавчиной, деформированные.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Крупа, мука, сухофрукты, загрязненные различными примесями или зараженные амбарными вредителями.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Пищевая продукция домашнего (не промышленного) изготовления.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Кремовые кондитерские изделия (пирожные и торты). 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Зельцы, изделия из мясной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обрези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диафрагмы; рулеты из мякоти голов, кровяные и ливерные колбасы, заливные блюда (мясные и рыбные), студни, форшмак из сельди.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9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969D4-DE7F-48CD-9ABB-FD67EC87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78568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пищевой продукции, которая не допускается при организации питания детей в общеобразовательных организациях.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883F7D-CB6F-4E44-9B36-94172E44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8168"/>
            <a:ext cx="9872871" cy="4660232"/>
          </a:xfrm>
        </p:spPr>
        <p:txBody>
          <a:bodyPr>
            <a:normAutofit fontScale="55000" lnSpcReduction="20000"/>
          </a:bodyPr>
          <a:lstStyle/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Макароны по-флотски (с фаршем), макароны с рубленым яйцом.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 Творог из непастеризованного молока, фляжный творог, фляжную сметану без термической обработки.</a:t>
            </a:r>
            <a:endParaRPr lang="ru-RU" sz="25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 Простокваша - "</a:t>
            </a:r>
            <a:r>
              <a:rPr lang="ru-RU" sz="25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самоквас</a:t>
            </a:r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 Грибы и продукты (кулинарные изделия), из них приготовленные.</a:t>
            </a:r>
            <a:endParaRPr lang="ru-RU" sz="25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18. Квас.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 Соки концентрированные диффузионные.</a:t>
            </a:r>
            <a:endParaRPr lang="ru-RU" sz="25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20. Молоко и молочная продукция из хозяйств, неблагополучных по заболеваемости продуктивных сельскохозяйственных животных, а также не прошедшая первичную обработку и пастеризацию.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 Сырокопченые мясные гастрономические изделия и колбасы.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 Блюда, изготовленные из мяса, птицы, рыбы (кроме соленой), не прошедших тепловую обработку.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23. Масло растительное пальмовое, рапсовое, кокосовое, хлопковое.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24. Жареные во фритюре пищевая продукция и продукция общественного питания.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 Уксус, горчица, хрен, перец острый (красный, черный).</a:t>
            </a:r>
            <a:endParaRPr lang="ru-RU" sz="25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26. Острые соусы, кетчупы, майонез.</a:t>
            </a:r>
          </a:p>
          <a:p>
            <a:r>
              <a:rPr lang="ru-RU" sz="25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27. Овощи и фрукты консервированные, содержащие уксус.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5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1466D-DBF6-47F2-9F64-187940DC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Рекомендуемая пищевая ценность меню для детей 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26371-CF0B-49CF-942C-750CDED1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833"/>
            <a:ext cx="10515600" cy="1693590"/>
          </a:xfrm>
        </p:spPr>
        <p:txBody>
          <a:bodyPr>
            <a:normAutofit fontScale="47500" lnSpcReduction="20000"/>
          </a:bodyPr>
          <a:lstStyle/>
          <a:p>
            <a:pPr indent="444500" algn="just">
              <a:lnSpc>
                <a:spcPct val="107000"/>
              </a:lnSpc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 детей должно быть здоровым, физиологически полноценным, разнообразным, безопасным, способствовать росту и гармоничному развитию.</a:t>
            </a:r>
          </a:p>
          <a:p>
            <a:pPr indent="342900" algn="just">
              <a:lnSpc>
                <a:spcPct val="107000"/>
              </a:lnSpc>
              <a:spcAft>
                <a:spcPts val="490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Рекомендуемая пищевая ценность меню для детей школьного возраста в соответствии с действующими санитарными нормами и правилами, регламентирующими требования к организации питания детей в общеобразовательных организациях должна составлять для детей 7 - 11 лет 2350 ккал/сутки (±10%), для детей 12 лет и старше - 2720 ккал/сутки (±10%), Рекомендуемое процентное распределение калорийности по приемам пищи должно составлять для детей на завтрак 20 – 25% от суточной калорийности, второй завтрак – 5 %, обед – 30 – 35%, полдник 10 – 15%, ужин 20 – 25 %, второй ужин – 5 %.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74E20A59-06DD-41D6-82F4-8B223446D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88771"/>
              </p:ext>
            </p:extLst>
          </p:nvPr>
        </p:nvGraphicFramePr>
        <p:xfrm>
          <a:off x="8886548" y="6169981"/>
          <a:ext cx="2347649" cy="488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7649">
                  <a:extLst>
                    <a:ext uri="{9D8B030D-6E8A-4147-A177-3AD203B41FA5}">
                      <a16:colId xmlns:a16="http://schemas.microsoft.com/office/drawing/2014/main" xmlns="" val="481215308"/>
                    </a:ext>
                  </a:extLst>
                </a:gridCol>
              </a:tblGrid>
              <a:tr h="4882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N 10</a:t>
                      </a:r>
                      <a:b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СанПиН 2.3/2.4.3590-20 Таблица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250084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256E39E-4B7D-4945-AC37-69453620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93864"/>
              </p:ext>
            </p:extLst>
          </p:nvPr>
        </p:nvGraphicFramePr>
        <p:xfrm>
          <a:off x="1105023" y="3294424"/>
          <a:ext cx="9981953" cy="2311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5808">
                  <a:extLst>
                    <a:ext uri="{9D8B030D-6E8A-4147-A177-3AD203B41FA5}">
                      <a16:colId xmlns:a16="http://schemas.microsoft.com/office/drawing/2014/main" xmlns="" val="3676549504"/>
                    </a:ext>
                  </a:extLst>
                </a:gridCol>
                <a:gridCol w="2383610">
                  <a:extLst>
                    <a:ext uri="{9D8B030D-6E8A-4147-A177-3AD203B41FA5}">
                      <a16:colId xmlns:a16="http://schemas.microsoft.com/office/drawing/2014/main" xmlns="" val="2487154355"/>
                    </a:ext>
                  </a:extLst>
                </a:gridCol>
                <a:gridCol w="3522535">
                  <a:extLst>
                    <a:ext uri="{9D8B030D-6E8A-4147-A177-3AD203B41FA5}">
                      <a16:colId xmlns:a16="http://schemas.microsoft.com/office/drawing/2014/main" xmlns="" val="3072297615"/>
                    </a:ext>
                  </a:extLst>
                </a:gridCol>
              </a:tblGrid>
              <a:tr h="4071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пищи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суточной потребности в пищевых веществах и энергии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122369"/>
                  </a:ext>
                </a:extLst>
              </a:tr>
              <a:tr h="244270">
                <a:tc rowSpan="3"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Общеобразовательные организации и организации профессионального образования с односменным режимом работы (первая смена)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20-25%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6622387"/>
                  </a:ext>
                </a:extLst>
              </a:tr>
              <a:tr h="2442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30-35%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826398"/>
                  </a:ext>
                </a:extLst>
              </a:tr>
              <a:tr h="4351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10%-15%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5406857"/>
                  </a:ext>
                </a:extLst>
              </a:tr>
              <a:tr h="435186">
                <a:tc rowSpan="2"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Общеобразовательные организации и организации профессионального образования с двусменным режимом работы (вторая смена)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28967"/>
                  </a:ext>
                </a:extLst>
              </a:tr>
              <a:tr h="43518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236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4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89908-F81B-45BA-AC9F-C8D088E5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7187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пищевой продукции, которая не допускается при организации питания детей в общеобразовательных организациях.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4FC777-5690-44DF-B975-5B547DA3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366787"/>
            <a:ext cx="11136429" cy="5091765"/>
          </a:xfrm>
        </p:spPr>
        <p:txBody>
          <a:bodyPr>
            <a:normAutofit fontScale="47500" lnSpcReduction="20000"/>
          </a:bodyPr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28. Кофе натуральный; тонизирующие напитки (в том числе энергетические).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29. Кулинарные, гидрогенизированные масла и жиры, маргарин (кроме выпечки).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30. Ядро абрикосовой косточки, арахис.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31. Газированные напитки; газированная вода питьевая.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32. Молочная продукция и мороженое на основе растительных жиров.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33. Жевательная резинка.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34. Кумыс, кисломолочная продукция с содержанием этанола (более 0,5%).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35. Карамель, в том числе леденцовая.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36. Холодные напитки и морсы (без термической обработки) из плодово-ягодного сырья.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37. Окрошки и холодные супы.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38. Яичница-глазунья.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39. Паштеты, блинчики с мясом и с творогом.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40. Блюда из (или на основе) сухих пищевых концентратов, в том числе быстрого приготовления.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41. Картофельные и кукурузные чипсы, снеки.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42. Изделия из рубленого мяса и рыбы, салаты, блины и оладьи, приготовленные в условиях палаточного лагеря.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43. Сырки творожные; изделия творожные более 9% жирности.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44. Молоко и молочные напитки стерилизованные менее 2,5% и более 3,5% жирности; кисломолочные напитки менее 2,5% и более 3,5% жирности.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45. Готовые кулинарные блюда, не входящие в меню текущего дня, реализуемые через буфеты.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78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B7565704-63F1-4072-B17A-DE85B3C9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61" y="304244"/>
            <a:ext cx="45264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xmlns="" id="{6ACE2C6B-54A3-4701-873F-610724B4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28" y="3349124"/>
            <a:ext cx="49198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DDD2AD7-AAC5-431E-9C5E-036F2799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xmlns="" id="{3EB6BB22-46B5-4B3A-A51B-6E71E310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244"/>
            <a:ext cx="492826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xmlns="" id="{B649006D-AE07-44BC-9860-E28D361D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41" y="3432675"/>
            <a:ext cx="4471265" cy="29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3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6E557-510F-42C6-92E2-CFAAD6E8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приемов пищи в зависимости от продолжительности нахождения ребенка в 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87BE03BF-2613-4AAC-9453-341219816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53682"/>
              </p:ext>
            </p:extLst>
          </p:nvPr>
        </p:nvGraphicFramePr>
        <p:xfrm>
          <a:off x="8238479" y="5419072"/>
          <a:ext cx="288031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10">
                  <a:extLst>
                    <a:ext uri="{9D8B030D-6E8A-4147-A177-3AD203B41FA5}">
                      <a16:colId xmlns:a16="http://schemas.microsoft.com/office/drawing/2014/main" xmlns="" val="305140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N 12</a:t>
                      </a:r>
                      <a:b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СанПиН 2.3/2.4.3590-20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757066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0FBDD613-7B57-4832-AC3C-023B23EDE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584055"/>
              </p:ext>
            </p:extLst>
          </p:nvPr>
        </p:nvGraphicFramePr>
        <p:xfrm>
          <a:off x="1064246" y="2048436"/>
          <a:ext cx="9872661" cy="2585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0887">
                  <a:extLst>
                    <a:ext uri="{9D8B030D-6E8A-4147-A177-3AD203B41FA5}">
                      <a16:colId xmlns:a16="http://schemas.microsoft.com/office/drawing/2014/main" xmlns="" val="1317499047"/>
                    </a:ext>
                  </a:extLst>
                </a:gridCol>
                <a:gridCol w="2969032">
                  <a:extLst>
                    <a:ext uri="{9D8B030D-6E8A-4147-A177-3AD203B41FA5}">
                      <a16:colId xmlns:a16="http://schemas.microsoft.com/office/drawing/2014/main" xmlns="" val="2970873398"/>
                    </a:ext>
                  </a:extLst>
                </a:gridCol>
                <a:gridCol w="3612742">
                  <a:extLst>
                    <a:ext uri="{9D8B030D-6E8A-4147-A177-3AD203B41FA5}">
                      <a16:colId xmlns:a16="http://schemas.microsoft.com/office/drawing/2014/main" xmlns="" val="2322140709"/>
                    </a:ext>
                  </a:extLst>
                </a:gridCol>
              </a:tblGrid>
              <a:tr h="49219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Продолжительность, либо время нахождения ребенка в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обязательных приемов пищи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3629748"/>
                  </a:ext>
                </a:extLst>
              </a:tr>
              <a:tr h="344538"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прием пищи - завтрак или обед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517060"/>
                  </a:ext>
                </a:extLst>
              </a:tr>
              <a:tr h="1378151">
                <a:tc rowSpan="2"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организации начального и среднего профессионального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6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двух приемов пищи (приемы пищи определяются временем нахождения в организации) либо завтрак и обед (для детей, обучающихся в первую смену), либо обед и полдник (для детей, обучающихся во вторую смену)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264620"/>
                  </a:ext>
                </a:extLst>
              </a:tr>
              <a:tr h="344538">
                <a:tc vMerge="1">
                  <a:txBody>
                    <a:bodyPr/>
                    <a:lstStyle/>
                    <a:p>
                      <a:pPr fontAlgn="base"/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завтрак, обед, полдник, ужин, второй ужин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303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8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ACB7B-10F7-47BE-8C85-9EFC5292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включать каждый прием пищи?!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8C8B41-CC45-4643-9563-D0B5052E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Завтрак должен состоять из горячего блюда (каша, запеканка, творожные или яичные блюда и др.), горячего напитка и иных не горячих блюд.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 рекомендуется включать бутерброд, свежие овощи и плоды.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завтрак состоит из сока или свежих фруктов и ягод.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Обед должен включать закуску (салат или порционные овощи, сельдь с луком), первое, второе (основное горячее блюдо из мяса (субпродуктов), рыбы или мяса птицы), гарнир, напиток (в том числе витаминизированные компот или кисель). В качестве закуски рекомендуется использовать салат из свежих или переработанных овощей. Допускается добавление свежей зелени, использование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порционированных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овощей (дополнительный гарнир).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Полдник состоит из сладкого блюда (запеканки, булочные или кондитерские изделия), горячего или холодного напитка (молоко, кисломолочный напиток, сок), рекомендуется также включать свежие фрукты.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Ужин должен состоять из закуски, основного блюда или творожного блюда, горячего напитка.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второй ужин рекомендуется предлагать детям кисломолочные напитки.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2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5F47A03D-48A1-4294-81DF-C089DEAF4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8" y="2834848"/>
            <a:ext cx="5180841" cy="37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387299FD-7E18-455F-87EF-5E9E156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4" y="341790"/>
            <a:ext cx="5598850" cy="41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2C0D70-ADDE-441F-9589-03E2E7C9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6"/>
            <a:ext cx="10515600" cy="2977195"/>
          </a:xfrm>
        </p:spPr>
        <p:txBody>
          <a:bodyPr>
            <a:normAutofit lnSpcReduction="10000"/>
          </a:bodyPr>
          <a:lstStyle/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Ежедневно следует включать мясо и (или) птицу, молоко, овощи, фрукты, сливочное и растительное масло, хлеб ржаной и пшеничный (с каждым приемом пищи). Рыбу, мясо птицы, яйца, сыр, творог, кисломолочные продукты - 1 раз в 2­ - 3 дня.</a:t>
            </a:r>
          </a:p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приготовления блюд, учитывая особенности физиологии пищеварения ребенка, рекомендуется использовать щадящие методы кулинарной обработки (варка, приготовление на пару, тушение, запекание, пассерование,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припускание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обеспечивающих сохранение вкусовых качеств, пищевой и биологической ценности продуктов.</a:t>
            </a:r>
          </a:p>
          <a:p>
            <a:pPr indent="444500" algn="just">
              <a:lnSpc>
                <a:spcPct val="107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 повышения вкусовых качеств пищи можно в небольших количествах использовать зелень и др. приправы (петрушку, укроп, лук, ревень).</a:t>
            </a: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72BC213E-D6FA-4A41-B367-A815A7C7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6" y="3830855"/>
            <a:ext cx="4258377" cy="27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xmlns="" id="{A8BCC2A5-E9CF-45B0-8418-38F4C553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26" y="3898232"/>
            <a:ext cx="3830854" cy="26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xmlns="" id="{5DCD5EAB-B33F-4F05-A1C3-CEA649F8A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82" y="3898232"/>
            <a:ext cx="3456271" cy="26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6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ED72B-6062-4292-98AF-9A198FB8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от 7 до 18 лет </a:t>
            </a:r>
            <a:r>
              <a:rPr lang="ru-RU" sz="1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ru-RU" sz="1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N 7 к СанПиН 2.3/2.4.3590-20, таблица 2)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6FDEF9E-DFB9-4586-B00B-CBBD24E67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638450"/>
              </p:ext>
            </p:extLst>
          </p:nvPr>
        </p:nvGraphicFramePr>
        <p:xfrm>
          <a:off x="6230209" y="1268059"/>
          <a:ext cx="5459768" cy="4531576"/>
        </p:xfrm>
        <a:graphic>
          <a:graphicData uri="http://schemas.openxmlformats.org/drawingml/2006/table">
            <a:tbl>
              <a:tblPr/>
              <a:tblGrid>
                <a:gridCol w="1364942">
                  <a:extLst>
                    <a:ext uri="{9D8B030D-6E8A-4147-A177-3AD203B41FA5}">
                      <a16:colId xmlns:a16="http://schemas.microsoft.com/office/drawing/2014/main" xmlns="" val="622007554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xmlns="" val="1107331608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xmlns="" val="3436591226"/>
                    </a:ext>
                  </a:extLst>
                </a:gridCol>
                <a:gridCol w="1364942">
                  <a:extLst>
                    <a:ext uri="{9D8B030D-6E8A-4147-A177-3AD203B41FA5}">
                      <a16:colId xmlns:a16="http://schemas.microsoft.com/office/drawing/2014/main" xmlns="" val="836709973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пищевой продукции или</a:t>
                      </a:r>
                    </a:p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сутки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2808988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ru-RU" sz="700" dirty="0">
                          <a:effectLst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лет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 и старше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056170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сливочное</a:t>
                      </a:r>
                    </a:p>
                    <a:p>
                      <a:pPr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122499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растительное</a:t>
                      </a:r>
                    </a:p>
                    <a:p>
                      <a:pPr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7113020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Яйцо, шт.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5773233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 (в том числе для приготовления блюд и напитков, в случае использования пищевой продукции промышленного выпуска, содержащих сахар выдача сахара должна быть уменьшена в зависимости от его содержания в используемом готовой пищевой продукции)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707850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Кондитерские изделия</a:t>
                      </a: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156976"/>
                  </a:ext>
                </a:extLst>
              </a:tr>
              <a:tr h="23099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</a:t>
                      </a: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2340124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Какао-порошок</a:t>
                      </a: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222455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Кофейный напиток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477307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Дрожжи хлебопекарные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472904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Крахмал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208462"/>
                  </a:ext>
                </a:extLst>
              </a:tr>
              <a:tr h="1432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Соль пищевая поваренная йодированная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993692"/>
                  </a:ext>
                </a:extLst>
              </a:tr>
              <a:tr h="17676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Специи 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36164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4EA1D16-A3F6-42C2-A997-F903DE675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31123"/>
              </p:ext>
            </p:extLst>
          </p:nvPr>
        </p:nvGraphicFramePr>
        <p:xfrm>
          <a:off x="773221" y="1268059"/>
          <a:ext cx="4905920" cy="53341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48003">
                  <a:extLst>
                    <a:ext uri="{9D8B030D-6E8A-4147-A177-3AD203B41FA5}">
                      <a16:colId xmlns:a16="http://schemas.microsoft.com/office/drawing/2014/main" xmlns="" val="2693361714"/>
                    </a:ext>
                  </a:extLst>
                </a:gridCol>
                <a:gridCol w="1504957">
                  <a:extLst>
                    <a:ext uri="{9D8B030D-6E8A-4147-A177-3AD203B41FA5}">
                      <a16:colId xmlns:a16="http://schemas.microsoft.com/office/drawing/2014/main" xmlns="" val="2511816945"/>
                    </a:ext>
                  </a:extLst>
                </a:gridCol>
                <a:gridCol w="1226480">
                  <a:extLst>
                    <a:ext uri="{9D8B030D-6E8A-4147-A177-3AD203B41FA5}">
                      <a16:colId xmlns:a16="http://schemas.microsoft.com/office/drawing/2014/main" xmlns="" val="157527154"/>
                    </a:ext>
                  </a:extLst>
                </a:gridCol>
                <a:gridCol w="1226480">
                  <a:extLst>
                    <a:ext uri="{9D8B030D-6E8A-4147-A177-3AD203B41FA5}">
                      <a16:colId xmlns:a16="http://schemas.microsoft.com/office/drawing/2014/main" xmlns="" val="2496635319"/>
                    </a:ext>
                  </a:extLst>
                </a:gridCol>
              </a:tblGrid>
              <a:tr h="30949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2660" marR="42660" marT="21330" marB="21330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пищевой продукции или</a:t>
                      </a:r>
                    </a:p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сутки</a:t>
                      </a:r>
                    </a:p>
                    <a:p>
                      <a:pPr algn="ctr" fontAlgn="base"/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60" marR="42660" marT="21330" marB="21330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99637"/>
                  </a:ext>
                </a:extLst>
              </a:tr>
              <a:tr h="177789">
                <a:tc v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42660" marR="42660" marT="21330" marB="213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ru-RU" sz="700" dirty="0">
                          <a:effectLst/>
                        </a:rPr>
                        <a:t>группы пищевой продукции</a:t>
                      </a:r>
                    </a:p>
                  </a:txBody>
                  <a:tcPr marL="36566" marR="36566" marT="18283" marB="1828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лет</a:t>
                      </a:r>
                    </a:p>
                  </a:txBody>
                  <a:tcPr marL="36566" marR="36566" marT="18283" marB="18283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 и старше</a:t>
                      </a:r>
                    </a:p>
                  </a:txBody>
                  <a:tcPr marL="36566" marR="36566" marT="18283" marB="18283"/>
                </a:tc>
                <a:extLst>
                  <a:ext uri="{0D108BD9-81ED-4DB2-BD59-A6C34878D82A}">
                    <a16:rowId xmlns:a16="http://schemas.microsoft.com/office/drawing/2014/main" xmlns="" val="3398281343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ржаной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15100187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пшеничный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93170582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 пшеничная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400288801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Крупы, бобовые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275116934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Макаронные изделия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2584722209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45628045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(свежие, замороженные, консервированные), включая соленые и квашеные (не более 10% от общего количества овощей), в т.ч. томат-пюре, зелень, г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316729446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 свежие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513858645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Сухофрукты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959993398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Соки плодоовощные, напитки витаминизированные, в т.ч. инстантные 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419531480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Мясо 1-й категории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426598336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Субпродукты (печень, язык, сердце)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191198083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Птица (куры, цыплята-бройлеры, индейка - потрошенная, 1 кат.)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03476036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Рыба (филе), в т.ч. филе слабо- или малосоленое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502983385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50928467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Кисломолочная пищевая продукция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1430526441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Творог (5% - 9%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м.д.ж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238919426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1986401817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660" marR="42660" marT="21330" marB="2133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660" marR="42660" marT="21330" marB="21330"/>
                </a:tc>
                <a:extLst>
                  <a:ext uri="{0D108BD9-81ED-4DB2-BD59-A6C34878D82A}">
                    <a16:rowId xmlns:a16="http://schemas.microsoft.com/office/drawing/2014/main" xmlns="" val="347806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3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74F5153C-53F6-456C-88EA-7141584D2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8" y="2572305"/>
            <a:ext cx="59882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xmlns="" id="{2BA1FEE2-842A-46E9-AB49-7C026FA5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58" y="390617"/>
            <a:ext cx="5622524" cy="38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563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313</TotalTime>
  <Words>2305</Words>
  <Application>Microsoft Office PowerPoint</Application>
  <PresentationFormat>Широкоэкранный</PresentationFormat>
  <Paragraphs>297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Corbel</vt:lpstr>
      <vt:lpstr>Times New Roman</vt:lpstr>
      <vt:lpstr>Базис</vt:lpstr>
      <vt:lpstr>Рекомендации по организации питания детей школьного возраста.</vt:lpstr>
      <vt:lpstr>Рекомендуемая пищевая ценность меню для детей школьного возраста.</vt:lpstr>
      <vt:lpstr>Презентация PowerPoint</vt:lpstr>
      <vt:lpstr>Количество приемов пищи в зависимости от продолжительности нахождения ребенка в организации</vt:lpstr>
      <vt:lpstr>Что должен включать каждый прием пищи?!</vt:lpstr>
      <vt:lpstr>Презентация PowerPoint</vt:lpstr>
      <vt:lpstr>Презентация PowerPoint</vt:lpstr>
      <vt:lpstr>Для обеспечения физиологической ценности предлагаемого детям меню рекомендуется использовать среднесуточные наборы продуктов (из расчета средних показателей за 10 дней) для детей от 7 до 18 лет (Приложение N 7 к СанПиН 2.3/2.4.3590-20, таблица 2)</vt:lpstr>
      <vt:lpstr>Презентация PowerPoint</vt:lpstr>
      <vt:lpstr>Масса порций для детей в зависимости от возраста (в граммах) (Приложение N 9 к СанПиН 2.3/2.4.3590-20, таблица 1)</vt:lpstr>
      <vt:lpstr>Презентация PowerPoint</vt:lpstr>
      <vt:lpstr>Суммарные объемы блюд по приемам пищи (в граммах - не менее) (Приложение N 9 к СанПиН 2.3/2.4.3590-20, таблица 3) </vt:lpstr>
      <vt:lpstr>Некоторые особенности.</vt:lpstr>
      <vt:lpstr>Презентация PowerPoint</vt:lpstr>
      <vt:lpstr>Режим питания предусматривает определенные часы приема пищи и интервалы между ними, количественное и качественное распределение ее в течение дня.</vt:lpstr>
      <vt:lpstr>Презентация PowerPoint</vt:lpstr>
      <vt:lpstr>Основные принципы здорового питания, которые должны реализовываться каждый день: </vt:lpstr>
      <vt:lpstr>Перечень пищевой продукции, которая не допускается при организации питания детей в общеобразовательных организациях (Приложение N 6 к СанПиН 2.3/2.4.3590-20)</vt:lpstr>
      <vt:lpstr>Перечень пищевой продукции, которая не допускается при организации питания детей в общеобразовательных организациях.</vt:lpstr>
      <vt:lpstr>Перечень пищевой продукции, которая не допускается при организации питания детей в общеобразовательных организациях.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организации питания.</dc:title>
  <dc:creator>Иван Анатольевич</dc:creator>
  <cp:lastModifiedBy>User</cp:lastModifiedBy>
  <cp:revision>25</cp:revision>
  <dcterms:created xsi:type="dcterms:W3CDTF">2025-03-14T04:24:37Z</dcterms:created>
  <dcterms:modified xsi:type="dcterms:W3CDTF">2025-09-23T11:57:28Z</dcterms:modified>
</cp:coreProperties>
</file>